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8" r:id="rId2"/>
    <p:sldId id="263" r:id="rId3"/>
    <p:sldId id="264" r:id="rId4"/>
    <p:sldId id="256" r:id="rId5"/>
    <p:sldId id="257" r:id="rId6"/>
    <p:sldId id="261" r:id="rId7"/>
    <p:sldId id="262" r:id="rId8"/>
    <p:sldId id="258" r:id="rId9"/>
    <p:sldId id="265" r:id="rId10"/>
    <p:sldId id="260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023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5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7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4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2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2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88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8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8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0" y="1900595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A2B84-453E-478D-BC89-C16514DAC6EC}"/>
              </a:ext>
            </a:extLst>
          </p:cNvPr>
          <p:cNvSpPr txBox="1"/>
          <p:nvPr/>
        </p:nvSpPr>
        <p:spPr>
          <a:xfrm>
            <a:off x="435590" y="4282066"/>
            <a:ext cx="114593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191260" algn="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Полонская Инна Евгеньевна,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 отделом мультимедийных цифровых ресурсов СПО «Тульская областная детская библиотека» ГУК ТО «Региональный библиотечно-информационный комплекс»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7" y="193715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5CEBF-BA8A-427D-A742-ECF4EEE14864}"/>
              </a:ext>
            </a:extLst>
          </p:cNvPr>
          <p:cNvSpPr txBox="1"/>
          <p:nvPr/>
        </p:nvSpPr>
        <p:spPr>
          <a:xfrm>
            <a:off x="4091512" y="4630141"/>
            <a:ext cx="792362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«Одним из самых популярных писателей был тогда Михаил Зощенко. Его маленькие юмористические рассказы декламировали на каждой вечеринке, они издавались и переиздавались много раз. Зощенко смешил всю страну. Но его сатира в сравнении с булгаковской была мелкой и беззубой, и теперь он явно устарел».                                                                                       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Голицын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F2976-1136-405F-A0D8-67BAB07166F2}"/>
              </a:ext>
            </a:extLst>
          </p:cNvPr>
          <p:cNvSpPr txBox="1"/>
          <p:nvPr/>
        </p:nvSpPr>
        <p:spPr>
          <a:xfrm>
            <a:off x="453007" y="1566251"/>
            <a:ext cx="693186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i="1" kern="1200" dirty="0">
                <a:solidFill>
                  <a:srgbClr val="31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kern="1200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выходили на скверной бумаге тоненькие книжки Михаила Булгакова, их затрепывали до невозможности, хохотали над их содержанием, угадывая в них весьма язвительную сатиру на нашу жизнь. "Роковые яйца", «</a:t>
            </a:r>
            <a:r>
              <a:rPr lang="ru-RU" sz="1800" i="1" kern="1200" dirty="0" err="1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Дьяволиаду</a:t>
            </a:r>
            <a:r>
              <a:rPr lang="ru-RU" sz="1800" i="1" kern="1200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"Похождение Чичикова" я прочел в свои юные годы и запомнил их на всю жизнь». </a:t>
            </a:r>
            <a:r>
              <a:rPr lang="ru-RU" sz="1800" kern="1200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Голицын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C1728E-AEBD-4E62-BEF5-03B260644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683" r="2303" b="2708"/>
          <a:stretch/>
        </p:blipFill>
        <p:spPr>
          <a:xfrm>
            <a:off x="10647106" y="193715"/>
            <a:ext cx="1368026" cy="2111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7057B6-0B61-472B-85C0-1067A0A57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65" y="1566251"/>
            <a:ext cx="1751045" cy="24514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325A40-0ECA-4075-81E2-7C5644BEF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8381" r="51571" b="9968"/>
          <a:stretch/>
        </p:blipFill>
        <p:spPr>
          <a:xfrm>
            <a:off x="453007" y="3455170"/>
            <a:ext cx="2165563" cy="2652299"/>
          </a:xfrm>
          <a:prstGeom prst="rect">
            <a:avLst/>
          </a:prstGeom>
        </p:spPr>
      </p:pic>
      <p:sp>
        <p:nvSpPr>
          <p:cNvPr id="16" name="Объект 5">
            <a:extLst>
              <a:ext uri="{FF2B5EF4-FFF2-40B4-BE49-F238E27FC236}">
                <a16:creationId xmlns:a16="http://schemas.microsoft.com/office/drawing/2014/main" id="{89E27DC9-B5D3-4507-92CB-57B174FEADF9}"/>
              </a:ext>
            </a:extLst>
          </p:cNvPr>
          <p:cNvSpPr txBox="1">
            <a:spLocks/>
          </p:cNvSpPr>
          <p:nvPr/>
        </p:nvSpPr>
        <p:spPr>
          <a:xfrm>
            <a:off x="4147021" y="3455170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29788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7" y="193715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AE714-43C5-42F5-B8FE-61C962A7F751}"/>
              </a:ext>
            </a:extLst>
          </p:cNvPr>
          <p:cNvSpPr txBox="1"/>
          <p:nvPr/>
        </p:nvSpPr>
        <p:spPr>
          <a:xfrm>
            <a:off x="453007" y="4836109"/>
            <a:ext cx="1145936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«Он только на минуту оторвался от своих птиц, рыбок, хомячков и разных прочих тварей, чтобы «засвидетельствовать свое почтение». Он должен продолжать прерванное наблюдение над всей этой живностью, чтобы отослать свои записи какому-то известному профессору в Москву. Мой друг с пятого класса пишет ученый труд. Правда, мне кажется, многое передирает 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Брема. 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Но, тем не менее, Генка прекрасно знает, что родился для того, чтобы всю жизнь наблюдать за животными и птицами».                                                                                                         Б.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Роганков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95A047-E9C6-4826-B8AB-797EFE9E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4" y="193715"/>
            <a:ext cx="1283653" cy="17543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297162-E40E-4C86-A0A5-5B2BB5BA2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21" y="1499376"/>
            <a:ext cx="2142830" cy="2841321"/>
          </a:xfrm>
          <a:prstGeom prst="rect">
            <a:avLst/>
          </a:prstGeom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20AC8D45-8033-45BD-947B-CAF36E007305}"/>
              </a:ext>
            </a:extLst>
          </p:cNvPr>
          <p:cNvSpPr txBox="1">
            <a:spLocks/>
          </p:cNvSpPr>
          <p:nvPr/>
        </p:nvSpPr>
        <p:spPr>
          <a:xfrm>
            <a:off x="9447374" y="4048427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42328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-20700" y="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20" y="134992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80056-0581-4FCC-85B0-D51A9D39939A}"/>
              </a:ext>
            </a:extLst>
          </p:cNvPr>
          <p:cNvSpPr txBox="1"/>
          <p:nvPr/>
        </p:nvSpPr>
        <p:spPr>
          <a:xfrm>
            <a:off x="3197613" y="3800047"/>
            <a:ext cx="8895247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получил чрез нее понятие о </a:t>
            </a:r>
            <a:r>
              <a:rPr lang="ru-RU" b="0" i="1" dirty="0" err="1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митологии</a:t>
            </a:r>
            <a:r>
              <a:rPr lang="ru-RU" b="0" i="1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{Мифологии.}, о древних войнах и обыкновениях, о Троянской войне, и мне она так полюбилась, что у меня старинные брони, латы, шлемы, щиты и прочее </a:t>
            </a:r>
            <a:r>
              <a:rPr lang="ru-RU" b="0" i="1" dirty="0" err="1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мечтались</a:t>
            </a:r>
            <a:r>
              <a:rPr lang="ru-RU" b="0" i="1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беспрерывно в голове, к чему много помогали и картинки, в книге находившиеся. Словом, книга сия служила первым камнем, положенным в фундаменте всей моей будущей учености, и куда жаль, что у нас в России было тогда еще так мало русских книг, что в домах нигде не было не только библиотек, но ни малейших собраний, а у французских учителей того меньше</a:t>
            </a:r>
            <a:r>
              <a:rPr lang="ru-RU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Болотов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FAE56D-4C42-4B3A-B28A-B727C9EEC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/>
          <a:stretch/>
        </p:blipFill>
        <p:spPr>
          <a:xfrm>
            <a:off x="10474418" y="134992"/>
            <a:ext cx="1618442" cy="22976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32492C-3B97-48A6-88F9-8C278AB95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7" t="3915" r="711" b="5076"/>
          <a:stretch/>
        </p:blipFill>
        <p:spPr>
          <a:xfrm>
            <a:off x="366321" y="1295464"/>
            <a:ext cx="2464992" cy="3066812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383D6B2E-E4EB-42DA-BB7B-A80CA7929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320" y="4497259"/>
            <a:ext cx="2464993" cy="520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 А.Т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E34E79-8873-4D5A-9768-33040D119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9033" r="11843" b="12513"/>
          <a:stretch/>
        </p:blipFill>
        <p:spPr>
          <a:xfrm>
            <a:off x="3197614" y="1295463"/>
            <a:ext cx="2877677" cy="2297681"/>
          </a:xfrm>
          <a:prstGeom prst="rect">
            <a:avLst/>
          </a:prstGeom>
        </p:spPr>
      </p:pic>
      <p:sp>
        <p:nvSpPr>
          <p:cNvPr id="15" name="Объект 5">
            <a:extLst>
              <a:ext uri="{FF2B5EF4-FFF2-40B4-BE49-F238E27FC236}">
                <a16:creationId xmlns:a16="http://schemas.microsoft.com/office/drawing/2014/main" id="{2039FC94-25B8-4AD2-BA19-CE9ACC632089}"/>
              </a:ext>
            </a:extLst>
          </p:cNvPr>
          <p:cNvSpPr txBox="1">
            <a:spLocks/>
          </p:cNvSpPr>
          <p:nvPr/>
        </p:nvSpPr>
        <p:spPr>
          <a:xfrm>
            <a:off x="6245923" y="1295463"/>
            <a:ext cx="3931005" cy="961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sz="20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Фенелон</a:t>
            </a:r>
            <a:endParaRPr lang="ru-RU" sz="2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«Приключения </a:t>
            </a:r>
            <a:r>
              <a:rPr lang="ru-RU" sz="20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Телемака</a:t>
            </a:r>
            <a:r>
              <a:rPr lang="ru-RU" sz="2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62106387-3C54-44BE-932A-10391254A722}"/>
              </a:ext>
            </a:extLst>
          </p:cNvPr>
          <p:cNvSpPr txBox="1">
            <a:spLocks/>
          </p:cNvSpPr>
          <p:nvPr/>
        </p:nvSpPr>
        <p:spPr>
          <a:xfrm>
            <a:off x="366320" y="5588254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137340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20" y="134992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41381-F1D9-414D-98DE-D6E8FA2CC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/>
          <a:stretch/>
        </p:blipFill>
        <p:spPr>
          <a:xfrm>
            <a:off x="10474418" y="134992"/>
            <a:ext cx="1618442" cy="229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3CEAC-30E2-450A-9743-50703D3F23AE}"/>
              </a:ext>
            </a:extLst>
          </p:cNvPr>
          <p:cNvSpPr txBox="1"/>
          <p:nvPr/>
        </p:nvSpPr>
        <p:spPr>
          <a:xfrm>
            <a:off x="366320" y="1295463"/>
            <a:ext cx="996262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«Он </a:t>
            </a:r>
            <a:r>
              <a:rPr lang="ru-RU" sz="1800" i="1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(друг дяди</a:t>
            </a:r>
            <a:r>
              <a:rPr lang="ru-RU" sz="180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принес ко мне однажды рукописную книгу и, отдавая для прочтения, сказал, что он обо всем будет меня спрашивать и чтоб я читал со вниманием. </a:t>
            </a:r>
            <a:r>
              <a:rPr lang="ru-RU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…Составляла она перевод одного французского и, прямо можно сказать, любовного романа, под заглавием "</a:t>
            </a:r>
            <a:r>
              <a:rPr lang="ru-RU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Эпаминонд</a:t>
            </a:r>
            <a:r>
              <a:rPr lang="ru-RU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Целериана</a:t>
            </a:r>
            <a:r>
              <a:rPr lang="ru-RU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и произвела во мне то действие, что я получил понятие о любовной страсти, но со стороны весьма нежной и прямо романтической, что после послужило мне в немалую пользу».                                                                                                                                     </a:t>
            </a:r>
            <a:r>
              <a:rPr lang="ru-RU" i="1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А.Т. Болотов         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E15F2-41A3-4BC8-A887-DCB38B176690}"/>
              </a:ext>
            </a:extLst>
          </p:cNvPr>
          <p:cNvSpPr txBox="1"/>
          <p:nvPr/>
        </p:nvSpPr>
        <p:spPr>
          <a:xfrm>
            <a:off x="4175621" y="4038401"/>
            <a:ext cx="61533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0D976-E234-4630-8BFF-38303D6D6C96}"/>
              </a:ext>
            </a:extLst>
          </p:cNvPr>
          <p:cNvSpPr txBox="1"/>
          <p:nvPr/>
        </p:nvSpPr>
        <p:spPr>
          <a:xfrm>
            <a:off x="366320" y="3167603"/>
            <a:ext cx="677271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2F2F2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узнал, что у родителя моего был целый ящик с книгами…она мне очень полюбилась, </a:t>
            </a:r>
            <a:r>
              <a:rPr lang="ru-RU" sz="1800" i="1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(История принца Евгения) </a:t>
            </a:r>
            <a:r>
              <a:rPr lang="ru-RU" sz="180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 получил через нее понятие о нынешних войнах, об осадах крепостей и многом, до новой истории относящемся. Пуще всего было мне приятно и полезно, что в книге сей находились планы баталиям и крепостям. Я скоро научился их разбирать и получил такую охоту к военному делу, что у меня одни только крепости, батареи, траншеи, ретраншементы и прочие укрепления на уме были».                                                                               </a:t>
            </a:r>
            <a:r>
              <a:rPr lang="ru-RU" i="1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А.Т. Болотов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E6A684-CC1B-4092-BA78-48871C5CF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64" y="3184771"/>
            <a:ext cx="4959296" cy="2568154"/>
          </a:xfrm>
          <a:prstGeom prst="rect">
            <a:avLst/>
          </a:prstGeom>
        </p:spPr>
      </p:pic>
      <p:sp>
        <p:nvSpPr>
          <p:cNvPr id="15" name="Объект 5">
            <a:extLst>
              <a:ext uri="{FF2B5EF4-FFF2-40B4-BE49-F238E27FC236}">
                <a16:creationId xmlns:a16="http://schemas.microsoft.com/office/drawing/2014/main" id="{883B15B8-B7E8-4148-BF59-DABA7EA0AAE3}"/>
              </a:ext>
            </a:extLst>
          </p:cNvPr>
          <p:cNvSpPr txBox="1">
            <a:spLocks/>
          </p:cNvSpPr>
          <p:nvPr/>
        </p:nvSpPr>
        <p:spPr>
          <a:xfrm>
            <a:off x="366320" y="6045404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53512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7" y="128000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A7C3D-34FB-4F5B-8026-FEEC41DC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007" y="4590933"/>
            <a:ext cx="2038523" cy="520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Вересаев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B40F9C1-ACE0-4D67-96E2-A799CAD1DE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20719" r="28355" b="24006"/>
          <a:stretch/>
        </p:blipFill>
        <p:spPr>
          <a:xfrm>
            <a:off x="453007" y="1407251"/>
            <a:ext cx="2038523" cy="299563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45D6C9-5401-40F3-B995-CF09F876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35" y="2441674"/>
            <a:ext cx="2427155" cy="2669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711C4A-A1F6-4D24-B110-473C68578D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824" r="2605" b="4587"/>
          <a:stretch/>
        </p:blipFill>
        <p:spPr>
          <a:xfrm>
            <a:off x="3187586" y="2362806"/>
            <a:ext cx="1869903" cy="27482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BF4DF5-AE63-4A99-AE51-2DC9C7C6C96B}"/>
              </a:ext>
            </a:extLst>
          </p:cNvPr>
          <p:cNvSpPr txBox="1"/>
          <p:nvPr/>
        </p:nvSpPr>
        <p:spPr>
          <a:xfrm>
            <a:off x="453007" y="5659220"/>
            <a:ext cx="114593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мне было лет одиннадцать-двенадцать, жизненное мое призвание определилось для меня с полной точностью. Я прочел роман «Морской волк», – кажется, Купера, – несколько романов Жюля Верна и бесповоротно убедился, что я рожден для моря и морской службы».                                        </a:t>
            </a:r>
            <a:r>
              <a:rPr lang="ru-RU" b="0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«Воспоминаний» В. В. Вересаева)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A672C4-66A9-4B69-AE82-5F1CA6CDF5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3650" r="17667" b="5321"/>
          <a:stretch/>
        </p:blipFill>
        <p:spPr>
          <a:xfrm>
            <a:off x="8992492" y="2554514"/>
            <a:ext cx="1837695" cy="2541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CC6814-69A5-4677-BCC9-C74B8563F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/>
        </p:blipFill>
        <p:spPr>
          <a:xfrm>
            <a:off x="10631117" y="114023"/>
            <a:ext cx="1488811" cy="2455114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86C17DEB-88DF-4FFE-B60F-4BE795AF904D}"/>
              </a:ext>
            </a:extLst>
          </p:cNvPr>
          <p:cNvSpPr txBox="1">
            <a:spLocks/>
          </p:cNvSpPr>
          <p:nvPr/>
        </p:nvSpPr>
        <p:spPr>
          <a:xfrm>
            <a:off x="4863493" y="1474581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303122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19" y="7499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20" y="134992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D7D9AD4A-46C0-4D5B-AE1C-07328B5D3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2425" r="4060" b="3079"/>
          <a:stretch/>
        </p:blipFill>
        <p:spPr>
          <a:xfrm>
            <a:off x="366320" y="1295464"/>
            <a:ext cx="2511104" cy="230931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0D110-D7A7-4AD3-9BC7-A8BDED088DA5}"/>
              </a:ext>
            </a:extLst>
          </p:cNvPr>
          <p:cNvSpPr txBox="1"/>
          <p:nvPr/>
        </p:nvSpPr>
        <p:spPr>
          <a:xfrm>
            <a:off x="3103977" y="1618714"/>
            <a:ext cx="745506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увлекался я книжкою </a:t>
            </a:r>
            <a:r>
              <a:rPr lang="ru-RU" b="1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Грубе</a:t>
            </a:r>
            <a:r>
              <a:rPr lang="ru-RU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«Очерки из истории и народных сказаний»</a:t>
            </a:r>
            <a:r>
              <a:rPr lang="ru-RU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ее подарили на именины, когда я был в первом классе. Красивый коленкоровый ярко-голубой переплет с </a:t>
            </a:r>
            <a:r>
              <a:rPr lang="ru-RU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золототисненным</a:t>
            </a:r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заглавием и на корешке мои инициалы: В. С, Очерки древнегреческой мифологии, греческой и римской истории, Я хорошо эту книжку знал, был великолепно ориентирован во всех греческих богах, греческих и римских героях».                                 </a:t>
            </a:r>
            <a:r>
              <a:rPr lang="ru-RU" b="0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«Воспоминаний» В. В. Вересаева)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EE80D1-8C31-40C4-80DB-699637373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2347" r="1978" b="4117"/>
          <a:stretch/>
        </p:blipFill>
        <p:spPr>
          <a:xfrm>
            <a:off x="6342077" y="3978190"/>
            <a:ext cx="5668161" cy="2819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C5744-CB17-4FB9-BE2E-76E68233524F}"/>
              </a:ext>
            </a:extLst>
          </p:cNvPr>
          <p:cNvSpPr txBox="1"/>
          <p:nvPr/>
        </p:nvSpPr>
        <p:spPr>
          <a:xfrm>
            <a:off x="366320" y="5388086"/>
            <a:ext cx="54248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«11 ноября были мои именины, и я получил в подарок от папы и мамы собрание стихотворений </a:t>
            </a:r>
            <a:r>
              <a:rPr lang="ru-RU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Ал. Толстого,</a:t>
            </a:r>
            <a:r>
              <a:rPr lang="ru-RU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где находилась и драма «Посадник». </a:t>
            </a:r>
          </a:p>
          <a:p>
            <a:pPr algn="r"/>
            <a:r>
              <a:rPr lang="ru-RU" b="0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«Воспоминаний» В. В. Вересаева)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254D4-380E-4754-93D5-9B76CF490D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/>
        </p:blipFill>
        <p:spPr>
          <a:xfrm>
            <a:off x="10631117" y="114023"/>
            <a:ext cx="1488811" cy="2455114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71CB03AF-DCB0-4F85-8098-B25E9CD6ED10}"/>
              </a:ext>
            </a:extLst>
          </p:cNvPr>
          <p:cNvSpPr txBox="1">
            <a:spLocks/>
          </p:cNvSpPr>
          <p:nvPr/>
        </p:nvSpPr>
        <p:spPr>
          <a:xfrm>
            <a:off x="366320" y="4326838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23967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20" y="134992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E000003-41F2-4DB8-A5C4-94DA614D3E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2758" r="5136" b="3924"/>
          <a:stretch/>
        </p:blipFill>
        <p:spPr>
          <a:xfrm>
            <a:off x="366320" y="1356219"/>
            <a:ext cx="3716323" cy="29109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38AB0-4649-431F-BA0C-5D8AA01E2EDD}"/>
              </a:ext>
            </a:extLst>
          </p:cNvPr>
          <p:cNvSpPr txBox="1"/>
          <p:nvPr/>
        </p:nvSpPr>
        <p:spPr>
          <a:xfrm>
            <a:off x="4751521" y="3705324"/>
            <a:ext cx="736840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 вот вдруг, - как будто на широких, сильных крыльях поднялся на воздух и уверенно полетел ввысь. Поднимался и в то же время дивился и не верил, - неужели так легко и так просто лететь на такой высоте? Какое это было наслаждение! Строго, ясно и ярко рисовал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влияние климата, пищи, почвы и общего вида природы на характер человека, как под их действием совсем различно складывались культуры индийская, арабская, эллинская. Все прочно становилось на свое место, все четко обрисовывалось в своей строгой обусловленности и неслучайности. И главное было: я убедился, что уже могу читать серьезные, умные книги».</a:t>
            </a:r>
          </a:p>
          <a:p>
            <a:pPr algn="r"/>
            <a:r>
              <a:rPr lang="ru-RU" b="0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«Воспоминаний» В. В. Вересаева)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7C001162-2CBC-4EC3-9E00-94619C33318D}"/>
              </a:ext>
            </a:extLst>
          </p:cNvPr>
          <p:cNvSpPr txBox="1">
            <a:spLocks/>
          </p:cNvSpPr>
          <p:nvPr/>
        </p:nvSpPr>
        <p:spPr>
          <a:xfrm>
            <a:off x="366319" y="4462937"/>
            <a:ext cx="3716323" cy="471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Г.Т.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D07BE3-ACAC-491D-BFBF-A5C7D095A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/>
        </p:blipFill>
        <p:spPr>
          <a:xfrm>
            <a:off x="10631117" y="114023"/>
            <a:ext cx="1488811" cy="2455114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A7478A53-D536-4D05-B2F9-A30F449C1EDE}"/>
              </a:ext>
            </a:extLst>
          </p:cNvPr>
          <p:cNvSpPr txBox="1">
            <a:spLocks/>
          </p:cNvSpPr>
          <p:nvPr/>
        </p:nvSpPr>
        <p:spPr>
          <a:xfrm>
            <a:off x="5374546" y="1356219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170700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20" y="134992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D354C-FB7B-4AC0-9782-4DB39EDB4137}"/>
              </a:ext>
            </a:extLst>
          </p:cNvPr>
          <p:cNvSpPr txBox="1"/>
          <p:nvPr/>
        </p:nvSpPr>
        <p:spPr>
          <a:xfrm>
            <a:off x="366320" y="5804531"/>
            <a:ext cx="117536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Тургеневу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Сколькими сладкими, дорогими минутами жизни я ему обязан! Для меня он - первый поэт в мире. Во время неудач, невзгод я прибегаю к нему и, при чтении его, душа очищается, тоска пропадает. При нем забывавши все дрязги жизни, уносишься в далекий, идеальный мир...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877C9E-B679-4D3D-A8ED-CEB5E6156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t="9371" r="27299" b="9741"/>
          <a:stretch/>
        </p:blipFill>
        <p:spPr>
          <a:xfrm>
            <a:off x="366320" y="1295463"/>
            <a:ext cx="2574296" cy="4295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53D335-1B32-43FF-8000-2F048535C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968" r="1299" b="917"/>
          <a:stretch/>
        </p:blipFill>
        <p:spPr>
          <a:xfrm>
            <a:off x="4685505" y="1341580"/>
            <a:ext cx="5761587" cy="3783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B8FBE4-057C-4A54-B78C-2CE4E6B59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/>
        </p:blipFill>
        <p:spPr>
          <a:xfrm>
            <a:off x="10631117" y="114023"/>
            <a:ext cx="1488811" cy="2455114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7D1DE174-0AB3-4DC9-B84C-A1D6F436102D}"/>
              </a:ext>
            </a:extLst>
          </p:cNvPr>
          <p:cNvSpPr txBox="1">
            <a:spLocks/>
          </p:cNvSpPr>
          <p:nvPr/>
        </p:nvSpPr>
        <p:spPr>
          <a:xfrm>
            <a:off x="6333801" y="5177462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27100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19" y="-2748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7" y="193715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1337A-55E7-48F8-BD4A-BA2C7AC15693}"/>
              </a:ext>
            </a:extLst>
          </p:cNvPr>
          <p:cNvSpPr txBox="1"/>
          <p:nvPr/>
        </p:nvSpPr>
        <p:spPr>
          <a:xfrm>
            <a:off x="453007" y="1394922"/>
            <a:ext cx="771787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 все-таки я застенчив? Другие ребята совсем нет. Недавно видел Митьку </a:t>
            </a:r>
            <a:r>
              <a:rPr lang="ru-RU" sz="18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Пушакова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гимназисткой. Идет Митька и с ней говорит, а она смеется — и ничего. А я не только говорить, по одной стороне улицы идти с В. не могу!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Кленовский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мне показывал книгу </a:t>
            </a:r>
            <a:r>
              <a:rPr lang="ru-RU" sz="18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«Воспитание воли»</a:t>
            </a:r>
            <a:r>
              <a:rPr lang="ru-RU" sz="18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сказано, что можно излечиться от застенчивости». </a:t>
            </a:r>
          </a:p>
          <a:p>
            <a:pPr algn="r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Москвин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19B75-F2A4-4F8C-9079-FA93F4F185DD}"/>
              </a:ext>
            </a:extLst>
          </p:cNvPr>
          <p:cNvSpPr txBox="1"/>
          <p:nvPr/>
        </p:nvSpPr>
        <p:spPr>
          <a:xfrm>
            <a:off x="4088255" y="3601965"/>
            <a:ext cx="796392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«Между прочим, отец сказал, что раз мне уже скоро 17 лет, то пора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политические книжки читать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вообще просвещать свою сознательность. В библиотеке Реального у нас есть только «Политическая экономия», которую проходят в седьмом классе, и то очень тонкая, один, главное, переплет. Отец мне принесет сам».                                                                                 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Москвин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4074F-43E2-48D6-A693-D846F130F13C}"/>
              </a:ext>
            </a:extLst>
          </p:cNvPr>
          <p:cNvSpPr txBox="1"/>
          <p:nvPr/>
        </p:nvSpPr>
        <p:spPr>
          <a:xfrm>
            <a:off x="453008" y="5424788"/>
            <a:ext cx="771786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 Епифанову уже не до этого: в руках у Сергея Феодора он замечает книжонку в пестрой обложке. И — туда. Так и есть: в углу цветной обложки — </a:t>
            </a:r>
            <a:r>
              <a:rPr lang="ru-RU" sz="18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мумийный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профиль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Шерлока Холмса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трубкой в зубах и заглавие: «Кровавая вдова».                                                                       Н. Москвин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3DF60F-98B9-49E9-A979-0E85DD462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260" y="193715"/>
            <a:ext cx="1579924" cy="20834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60F1AB-B2FA-409D-8A22-38DF1568C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7" y="3242344"/>
            <a:ext cx="1227077" cy="2182444"/>
          </a:xfrm>
          <a:prstGeom prst="rect">
            <a:avLst/>
          </a:prstGeom>
        </p:spPr>
      </p:pic>
      <p:sp>
        <p:nvSpPr>
          <p:cNvPr id="18" name="Объект 5">
            <a:extLst>
              <a:ext uri="{FF2B5EF4-FFF2-40B4-BE49-F238E27FC236}">
                <a16:creationId xmlns:a16="http://schemas.microsoft.com/office/drawing/2014/main" id="{A658B57D-13D8-4C6F-B571-95ECB25B856A}"/>
              </a:ext>
            </a:extLst>
          </p:cNvPr>
          <p:cNvSpPr txBox="1">
            <a:spLocks/>
          </p:cNvSpPr>
          <p:nvPr/>
        </p:nvSpPr>
        <p:spPr>
          <a:xfrm>
            <a:off x="9447374" y="6105000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22910-A524-4AD2-BA03-03AFE50F9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86" y="1244797"/>
            <a:ext cx="1440107" cy="2310356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id="{0AF4ABB4-3A6B-43DD-B92B-47F25839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1526" y="3035036"/>
            <a:ext cx="2038523" cy="520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Н.Я. Москвин</a:t>
            </a:r>
          </a:p>
        </p:txBody>
      </p:sp>
    </p:spTree>
    <p:extLst>
      <p:ext uri="{BB962C8B-B14F-4D97-AF65-F5344CB8AC3E}">
        <p14:creationId xmlns:p14="http://schemas.microsoft.com/office/powerpoint/2010/main" val="18278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Узор Paint Art">
            <a:extLst>
              <a:ext uri="{FF2B5EF4-FFF2-40B4-BE49-F238E27FC236}">
                <a16:creationId xmlns:a16="http://schemas.microsoft.com/office/drawing/2014/main" id="{2938FBB3-3F8E-ED59-901C-22D648A2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16361"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2A8BF2-66D0-45AF-9269-CCC28B95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7" y="193715"/>
            <a:ext cx="11459360" cy="10254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 в Тульской области: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дворян до советских рабочих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C5B03-8592-4B06-BD56-DD40546FB496}"/>
              </a:ext>
            </a:extLst>
          </p:cNvPr>
          <p:cNvSpPr txBox="1"/>
          <p:nvPr/>
        </p:nvSpPr>
        <p:spPr>
          <a:xfrm>
            <a:off x="453007" y="1401520"/>
            <a:ext cx="67049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пристрастился к чтению. Перечитав несколько незначительных книг из графской библиотеки, я наткнулся на </a:t>
            </a:r>
            <a:r>
              <a:rPr lang="ru-RU" sz="1800" b="1" i="1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Купера</a:t>
            </a:r>
            <a:r>
              <a:rPr lang="ru-RU" sz="1800" i="1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увлекся им. Образ главного героя Следопыта </a:t>
            </a:r>
            <a:r>
              <a:rPr lang="ru-RU" sz="1800" i="1" dirty="0" err="1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Натаниела</a:t>
            </a:r>
            <a:r>
              <a:rPr lang="ru-RU" sz="1800" i="1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Бумпо</a:t>
            </a:r>
            <a:r>
              <a:rPr lang="ru-RU" sz="1800" i="1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меня восхищал, я воображал себя то им, то вождем краснокожих».                                                                   </a:t>
            </a:r>
            <a:r>
              <a:rPr lang="ru-RU" sz="1800" dirty="0">
                <a:solidFill>
                  <a:srgbClr val="31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Голицын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B0822-9CBF-475B-B379-8C5C26506FDF}"/>
              </a:ext>
            </a:extLst>
          </p:cNvPr>
          <p:cNvSpPr txBox="1"/>
          <p:nvPr/>
        </p:nvSpPr>
        <p:spPr>
          <a:xfrm>
            <a:off x="4051883" y="3362583"/>
            <a:ext cx="796324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"Рыцари Круглого стола" </a:t>
            </a:r>
            <a:r>
              <a:rPr lang="ru-RU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заставила меня о многом задуматься. Я искренно считал себя "самым противным мальчишкой на свете". Так меня постоянно называли тетя Саша и </a:t>
            </a:r>
            <a:r>
              <a:rPr lang="ru-RU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Нясенька</a:t>
            </a:r>
            <a:r>
              <a:rPr lang="ru-RU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Но теперь, под влиянием этой книги, я — девятилетний — решил совершенствоваться и сдерживать себя, чтобы стать похожим на рыцаря».                                                 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Голицын                                                    </a:t>
            </a:r>
            <a:r>
              <a:rPr lang="ru-RU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758DB-9C67-4553-988A-6E75342EE269}"/>
              </a:ext>
            </a:extLst>
          </p:cNvPr>
          <p:cNvSpPr txBox="1"/>
          <p:nvPr/>
        </p:nvSpPr>
        <p:spPr>
          <a:xfrm>
            <a:off x="453007" y="5022227"/>
            <a:ext cx="1156212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«То лето было очень дождливое; погода зачастую не давала возможности купаться и играть. Моя мать читала вслух сестре Маше и мне 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"Войну и мир". 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слушали чтение не шелохнувшись, с широко раскрытыми глазами. И теперь, когда я вспоминаю о жизни в Знаменском, прежде всего мне приходит на ум то наслаждение, которое я испытывал от каждой страницы великой книги, от переживаний за судьбу каждого ее героя, наконец, просто от интонаций голоса матери».</a:t>
            </a:r>
            <a:r>
              <a:rPr lang="en-US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Голицын                                                                       </a:t>
            </a:r>
            <a:r>
              <a:rPr lang="en-US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49AE80-82AF-43A9-AEB1-DF2E590A6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683" r="2303" b="2708"/>
          <a:stretch/>
        </p:blipFill>
        <p:spPr>
          <a:xfrm>
            <a:off x="10647106" y="193715"/>
            <a:ext cx="1368026" cy="2111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16444C-DC46-4676-AA59-9F51E2988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2708" r="3182" b="2708"/>
          <a:stretch/>
        </p:blipFill>
        <p:spPr>
          <a:xfrm>
            <a:off x="2006198" y="2908784"/>
            <a:ext cx="1377460" cy="19792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C3A427-8014-4996-82C2-64C491DDF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7" y="2908784"/>
            <a:ext cx="1288465" cy="1979209"/>
          </a:xfrm>
          <a:prstGeom prst="rect">
            <a:avLst/>
          </a:prstGeom>
        </p:spPr>
      </p:pic>
      <p:sp>
        <p:nvSpPr>
          <p:cNvPr id="19" name="Объект 5">
            <a:extLst>
              <a:ext uri="{FF2B5EF4-FFF2-40B4-BE49-F238E27FC236}">
                <a16:creationId xmlns:a16="http://schemas.microsoft.com/office/drawing/2014/main" id="{033DE21A-44AF-4E37-982F-6CD34728E196}"/>
              </a:ext>
            </a:extLst>
          </p:cNvPr>
          <p:cNvSpPr txBox="1">
            <a:spLocks/>
          </p:cNvSpPr>
          <p:nvPr/>
        </p:nvSpPr>
        <p:spPr>
          <a:xfrm>
            <a:off x="4051883" y="2830221"/>
            <a:ext cx="2464993" cy="520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7882B-0660-4B5B-84D2-C29B371A1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14" y="1249141"/>
            <a:ext cx="1577473" cy="2101197"/>
          </a:xfrm>
          <a:prstGeom prst="rect">
            <a:avLst/>
          </a:prstGeom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20954DB1-CBFC-4235-A1BB-6197091F3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0268" y="2788650"/>
            <a:ext cx="2612099" cy="5201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С.М. Голицын</a:t>
            </a:r>
          </a:p>
        </p:txBody>
      </p:sp>
    </p:spTree>
    <p:extLst>
      <p:ext uri="{BB962C8B-B14F-4D97-AF65-F5344CB8AC3E}">
        <p14:creationId xmlns:p14="http://schemas.microsoft.com/office/powerpoint/2010/main" val="44198582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1470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Meiryo</vt:lpstr>
      <vt:lpstr>Calibri</vt:lpstr>
      <vt:lpstr>Corbel</vt:lpstr>
      <vt:lpstr>Georgia</vt:lpstr>
      <vt:lpstr>Times New Roman</vt:lpstr>
      <vt:lpstr>SketchLinesVTI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  <vt:lpstr>Традиции семейного чтения в Тульской области:  от дворян до советских рабочих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Вересаев</dc:title>
  <dc:creator>Администратор</dc:creator>
  <cp:lastModifiedBy>Администратор</cp:lastModifiedBy>
  <cp:revision>21</cp:revision>
  <dcterms:created xsi:type="dcterms:W3CDTF">2024-06-06T13:52:28Z</dcterms:created>
  <dcterms:modified xsi:type="dcterms:W3CDTF">2024-07-04T09:46:17Z</dcterms:modified>
</cp:coreProperties>
</file>